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Google Sans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04FC38D-CFC6-4F6F-8CB7-09E29525AAC4}">
  <a:tblStyle styleId="{D04FC38D-CFC6-4F6F-8CB7-09E29525AAC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GoogleSans-regular.fntdata"/><Relationship Id="rId47" Type="http://schemas.openxmlformats.org/officeDocument/2006/relationships/slide" Target="slides/slide41.xml"/><Relationship Id="rId49" Type="http://schemas.openxmlformats.org/officeDocument/2006/relationships/font" Target="fonts/GoogleSans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GoogleSans-boldItalic.fntdata"/><Relationship Id="rId5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164c25d8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a164c25d8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164c25d8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a164c25d8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32df1fc4f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32df1fc4f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a02156b8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a02156b8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a02156b8b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a02156b8b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a02156b8b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a02156b8b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a1882bb704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a1882bb704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a1882bb704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a1882bb704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995b63bd20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995b63bd2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a02156b8b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a02156b8b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995b63bd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995b63bd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Full stack development refers to the practice of working on both the client-side (frontend) and server-side (backend) of web applications. 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This means managing the entire software stack, which includes both the technology that users interact with directly and the underlying server logic and databases that support that interface.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Key components of a full stack application include: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Frontend: The part of the web application that users see and interact with. This usually involves technologies like HTML, CSS, and JavaScript frameworks.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Backend: The server side that handles logic, database interactions, and server configuration. This typically includes programming languages like Python, JavaScript (Node.js), Ruby, etc.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○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Database: Where the application’s data is stored. Examples include SQL databases like MySQL, PostgreSQL, or NoSQL options like MongoDB.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Full stack developers have the flexibility to handle both the frontend and backend, making them valuable in building, deploying, and maintaining web applications.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a02156b8bf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a02156b8bf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995b63bd20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995b63bd2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a22d9ae52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a22d9ae52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995b63bd2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995b63bd2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995b63bd20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995b63bd20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a22d9ae52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a22d9ae52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995b63bd20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995b63bd20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995b63bd20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995b63bd20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a22d9ae52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a22d9ae52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995b63bd20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995b63bd20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995b63bd2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995b63bd2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This is a simplified version of an actual stack in use at Google. 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Many other stacks within the company follow it closely as well.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995b63bd20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995b63bd20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a2e0a118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a2e0a118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a02156b8b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a02156b8b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a02156b8b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a02156b8b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a02156b8bf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a02156b8b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a02156b8b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a02156b8b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a1882bb704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a1882bb704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a1882bb704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a1882bb704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a1882bb704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a1882bb704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a1882bb704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a1882bb704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a164c25d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a164c25d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a1882bb704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a1882bb704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a587fb37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a587fb37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995b63bd20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995b63bd20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32df1fc4f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32df1fc4f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32df1fc4f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32df1fc4f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32df1fc4f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32df1fc4f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9fafcb07c0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9fafcb07c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2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■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■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■"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  <a:defRPr sz="1400">
                <a:latin typeface="Calibri"/>
                <a:ea typeface="Calibri"/>
                <a:cs typeface="Calibri"/>
                <a:sym typeface="Calibri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  <a:defRPr sz="1200"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  <a:defRPr sz="1200"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  <a:defRPr sz="1400">
                <a:latin typeface="Calibri"/>
                <a:ea typeface="Calibri"/>
                <a:cs typeface="Calibri"/>
                <a:sym typeface="Calibri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  <a:defRPr sz="1200"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  <a:defRPr sz="1200"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servicenow.com/community/developer-forum/adapter-design-pattern-explained-practical-guide-for-servicenow/m-p/3353485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reddit.com/r/learnprogramming/comments/1c7iyyf/comment/l08h996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excalidraw.com/#json=o-BBQ05PRUIBqXyKR0sCT,lidFhMdqDegDzbeJPOrAHg" TargetMode="External"/><Relationship Id="rId4" Type="http://schemas.openxmlformats.org/officeDocument/2006/relationships/image" Target="../media/image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744575"/>
            <a:ext cx="8520600" cy="17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Lecture 21: Software Design Patterns</a:t>
            </a:r>
            <a:endParaRPr/>
          </a:p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28341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Mia Mohammad Imran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Recap: Principles That Patterns Implement</a:t>
            </a:r>
            <a:endParaRPr/>
          </a:p>
        </p:txBody>
      </p:sp>
      <p:graphicFrame>
        <p:nvGraphicFramePr>
          <p:cNvPr id="146" name="Google Shape;146;p23"/>
          <p:cNvGraphicFramePr/>
          <p:nvPr/>
        </p:nvGraphicFramePr>
        <p:xfrm>
          <a:off x="311700" y="1146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{D04FC38D-CFC6-4F6F-8CB7-09E29525AAC4}</a:tableStyleId>
              </a:tblPr>
              <a:tblGrid>
                <a:gridCol w="3064575"/>
                <a:gridCol w="5456025"/>
              </a:tblGrid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Design </a:t>
                      </a: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Principle (from L16)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Possible Patterns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Single Responsibility (SRP)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Strategy, Observer, Command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Open/Closed (OCP)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Factory, Decorator, Template Method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Liskov Substitution (LSP)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Adapter, Composite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Interface Segregation (ISP)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Strategy, Observer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Dependency Inversion (DIP)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Factory, Dependency Injection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Recap: Architectures</a:t>
            </a:r>
            <a:endParaRPr/>
          </a:p>
        </p:txBody>
      </p:sp>
      <p:graphicFrame>
        <p:nvGraphicFramePr>
          <p:cNvPr id="152" name="Google Shape;152;p24"/>
          <p:cNvGraphicFramePr/>
          <p:nvPr/>
        </p:nvGraphicFramePr>
        <p:xfrm>
          <a:off x="311700" y="120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{D04FC38D-CFC6-4F6F-8CB7-09E29525AAC4}</a:tableStyleId>
              </a:tblPr>
              <a:tblGrid>
                <a:gridCol w="2621825"/>
                <a:gridCol w="5898775"/>
              </a:tblGrid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Context (L17-20)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Common Supporting Patterns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Layered Architecture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Factory (object creation), Facade (simplified interfaces)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7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MVC/MVP/MVVM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Observer (View listens to Model), Command (Controller actions)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Microservices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Strategy (replaceable service behaviors), Proxy (API Gateway)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Event-Driven Systems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Observer, Publisher-Subscriber, Command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Low-Cohesion Databases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Repository Pattern, Builder Pattern (query builders)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CQRS Systems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Command + Query Objects, Mediator, EventBus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Pattern Classification</a:t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311700" y="1152475"/>
            <a:ext cx="8520600" cy="10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1800"/>
              <a:buChar char="❖"/>
            </a:pPr>
            <a:r>
              <a:rPr b="1" lang="en">
                <a:solidFill>
                  <a:srgbClr val="BF9000"/>
                </a:solidFill>
              </a:rPr>
              <a:t>Creational</a:t>
            </a:r>
            <a:r>
              <a:rPr lang="en">
                <a:solidFill>
                  <a:srgbClr val="BF9000"/>
                </a:solidFill>
              </a:rPr>
              <a:t>: Concerned with object creation mechanisms</a:t>
            </a:r>
            <a:endParaRPr>
              <a:solidFill>
                <a:srgbClr val="BF9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64D79"/>
              </a:buClr>
              <a:buSzPts val="1800"/>
              <a:buChar char="❖"/>
            </a:pPr>
            <a:r>
              <a:rPr b="1" lang="en">
                <a:solidFill>
                  <a:srgbClr val="A64D79"/>
                </a:solidFill>
              </a:rPr>
              <a:t>Structural</a:t>
            </a:r>
            <a:r>
              <a:rPr lang="en">
                <a:solidFill>
                  <a:srgbClr val="A64D79"/>
                </a:solidFill>
              </a:rPr>
              <a:t>: Concerned with class and object composition</a:t>
            </a:r>
            <a:endParaRPr>
              <a:solidFill>
                <a:srgbClr val="A64D7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800"/>
              <a:buChar char="❖"/>
            </a:pPr>
            <a:r>
              <a:rPr b="1" lang="en">
                <a:solidFill>
                  <a:srgbClr val="9900FF"/>
                </a:solidFill>
              </a:rPr>
              <a:t>Behavioral</a:t>
            </a:r>
            <a:r>
              <a:rPr lang="en">
                <a:solidFill>
                  <a:srgbClr val="9900FF"/>
                </a:solidFill>
              </a:rPr>
              <a:t>: Concerned with object interaction and communication</a:t>
            </a:r>
            <a:endParaRPr>
              <a:solidFill>
                <a:srgbClr val="9900FF"/>
              </a:solidFill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3341100" y="2251375"/>
            <a:ext cx="21552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Structural Patterns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6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Facade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6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Adapter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6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Decorator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6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Bridge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6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Composite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6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Flyweight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6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Proxy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5"/>
          <p:cNvSpPr txBox="1"/>
          <p:nvPr/>
        </p:nvSpPr>
        <p:spPr>
          <a:xfrm>
            <a:off x="5496300" y="2251375"/>
            <a:ext cx="24618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Behavioral Patterns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Strategy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Observer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Command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Interpreter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Iterator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Mediator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Memento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Template Method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Visitor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 startAt="13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Chain of Responsibility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5"/>
          <p:cNvSpPr txBox="1"/>
          <p:nvPr/>
        </p:nvSpPr>
        <p:spPr>
          <a:xfrm>
            <a:off x="1185900" y="2251375"/>
            <a:ext cx="2155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Creational Patterns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Singleton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Factory Method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Abstract Factory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Builder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Prototype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popular SDPs</a:t>
            </a:r>
            <a:endParaRPr/>
          </a:p>
        </p:txBody>
      </p:sp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311700" y="1152475"/>
            <a:ext cx="8520600" cy="39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1800"/>
              <a:buChar char="❖"/>
            </a:pPr>
            <a:r>
              <a:rPr b="1" lang="en">
                <a:solidFill>
                  <a:srgbClr val="BF9000"/>
                </a:solidFill>
              </a:rPr>
              <a:t>Singleton Pattern - The One instance that shall not be Duplicated!</a:t>
            </a:r>
            <a:endParaRPr b="1">
              <a:solidFill>
                <a:srgbClr val="BF9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1800"/>
              <a:buChar char="❖"/>
            </a:pPr>
            <a:r>
              <a:rPr b="1" lang="en">
                <a:solidFill>
                  <a:srgbClr val="BF9000"/>
                </a:solidFill>
              </a:rPr>
              <a:t>Builder Pattern - IKEA manual of object creation; you might miss 1-2 screws still works!</a:t>
            </a:r>
            <a:endParaRPr b="1">
              <a:solidFill>
                <a:srgbClr val="BF9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1800"/>
              <a:buChar char="❖"/>
            </a:pPr>
            <a:r>
              <a:rPr b="1" lang="en">
                <a:solidFill>
                  <a:srgbClr val="BF9000"/>
                </a:solidFill>
              </a:rPr>
              <a:t>Factory Pattern - “Alexa, make me a new instance.” → </a:t>
            </a:r>
            <a:r>
              <a:rPr b="1" lang="en">
                <a:solidFill>
                  <a:srgbClr val="008000"/>
                </a:solidFill>
              </a:rPr>
              <a:t>Greatest pattern of all time (Maybe 2nd greatest)!</a:t>
            </a:r>
            <a:endParaRPr b="1">
              <a:solidFill>
                <a:srgbClr val="008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64D79"/>
              </a:buClr>
              <a:buSzPts val="1800"/>
              <a:buChar char="❖"/>
            </a:pPr>
            <a:r>
              <a:rPr b="1" lang="en">
                <a:solidFill>
                  <a:srgbClr val="A64D79"/>
                </a:solidFill>
              </a:rPr>
              <a:t>Facade Pattern -  “Pay no attention to the man behind the curtain.”</a:t>
            </a:r>
            <a:endParaRPr b="1">
              <a:solidFill>
                <a:srgbClr val="A64D7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64D79"/>
              </a:buClr>
              <a:buSzPts val="1800"/>
              <a:buChar char="❖"/>
            </a:pPr>
            <a:r>
              <a:rPr b="1" lang="en">
                <a:solidFill>
                  <a:srgbClr val="A64D79"/>
                </a:solidFill>
              </a:rPr>
              <a:t>Adapter Pattern - The Rosetta Stone of design pattern!</a:t>
            </a:r>
            <a:endParaRPr b="1">
              <a:solidFill>
                <a:srgbClr val="A64D7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64D79"/>
              </a:buClr>
              <a:buSzPts val="1800"/>
              <a:buChar char="❖"/>
            </a:pPr>
            <a:r>
              <a:rPr b="1" lang="en">
                <a:solidFill>
                  <a:srgbClr val="A64D79"/>
                </a:solidFill>
              </a:rPr>
              <a:t>Decorator Pattern - “Plugins, lots of plugins!”</a:t>
            </a:r>
            <a:endParaRPr b="1">
              <a:solidFill>
                <a:srgbClr val="A64D7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800"/>
              <a:buChar char="❖"/>
            </a:pPr>
            <a:r>
              <a:rPr b="1" lang="en">
                <a:solidFill>
                  <a:srgbClr val="9900FF"/>
                </a:solidFill>
              </a:rPr>
              <a:t>Strategy Pattern - Prepare like Batman, always have a backup! </a:t>
            </a:r>
            <a:r>
              <a:rPr b="1" lang="en">
                <a:solidFill>
                  <a:srgbClr val="274E13"/>
                </a:solidFill>
              </a:rPr>
              <a:t>→ Greatest pattern of all time (definitely)!</a:t>
            </a:r>
            <a:endParaRPr b="1">
              <a:solidFill>
                <a:srgbClr val="274E1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800"/>
              <a:buChar char="❖"/>
            </a:pPr>
            <a:r>
              <a:rPr b="1" lang="en">
                <a:solidFill>
                  <a:srgbClr val="9900FF"/>
                </a:solidFill>
              </a:rPr>
              <a:t>Observer Pattern -  One event to notify them all!</a:t>
            </a:r>
            <a:endParaRPr b="1">
              <a:solidFill>
                <a:srgbClr val="9900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800"/>
              <a:buChar char="❖"/>
            </a:pPr>
            <a:r>
              <a:rPr b="1" lang="en">
                <a:solidFill>
                  <a:srgbClr val="9900FF"/>
                </a:solidFill>
              </a:rPr>
              <a:t>Publish-Subscribe (PubSub) Pattern - Observer pattern gone viral!</a:t>
            </a:r>
            <a:endParaRPr b="1"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you seen/done something like this?</a:t>
            </a:r>
            <a:endParaRPr/>
          </a:p>
        </p:txBody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311700" y="1152475"/>
            <a:ext cx="8520600" cy="28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Logger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_instance </a:t>
            </a:r>
            <a:r>
              <a:rPr lang="en" sz="16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endParaRPr sz="1600"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__new__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cls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6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cls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._instance </a:t>
            </a: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is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cls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._instance </a:t>
            </a:r>
            <a:r>
              <a:rPr lang="en" sz="16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super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(Logger, </a:t>
            </a: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cls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" sz="16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__new__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cls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6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cls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._instance</a:t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log1 </a:t>
            </a:r>
            <a:r>
              <a:rPr lang="en" sz="16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Logger()</a:t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log2 </a:t>
            </a:r>
            <a:r>
              <a:rPr lang="en" sz="16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Logger()</a:t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(log1 </a:t>
            </a:r>
            <a:r>
              <a:rPr lang="en" sz="16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is</a:t>
            </a:r>
            <a:r>
              <a:rPr lang="en" sz="16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log2)  </a:t>
            </a:r>
            <a:r>
              <a:rPr lang="en" sz="16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True</a:t>
            </a:r>
            <a:endParaRPr sz="16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Singleton Pattern</a:t>
            </a:r>
            <a:endParaRPr/>
          </a:p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311700" y="1152475"/>
            <a:ext cx="8520600" cy="29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Ensures that </a:t>
            </a:r>
            <a:r>
              <a:rPr b="1" lang="en"/>
              <a:t>only one instance</a:t>
            </a:r>
            <a:r>
              <a:rPr lang="en"/>
              <a:t> of a class exists in the system and provides a global point of access to it.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Why it’s common:</a:t>
            </a:r>
            <a:r>
              <a:rPr lang="en"/>
              <a:t> Many systems need shared access to configuration data, logging, or connections but creating multiple instances would cause conflicts or resource waste.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Example use cases:</a:t>
            </a:r>
            <a:endParaRPr b="1"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Database connection pool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Logging service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Configuration manager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Cache manager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you seen something like this?</a:t>
            </a:r>
            <a:endParaRPr/>
          </a:p>
        </p:txBody>
      </p:sp>
      <p:sp>
        <p:nvSpPr>
          <p:cNvPr id="185" name="Google Shape;185;p29"/>
          <p:cNvSpPr txBox="1"/>
          <p:nvPr>
            <p:ph idx="1" type="body"/>
          </p:nvPr>
        </p:nvSpPr>
        <p:spPr>
          <a:xfrm>
            <a:off x="311700" y="1152475"/>
            <a:ext cx="4300800" cy="1862400"/>
          </a:xfrm>
          <a:prstGeom prst="rect">
            <a:avLst/>
          </a:prstGeom>
          <a:solidFill>
            <a:srgbClr val="B5CEA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0070C1"/>
                </a:solidFill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knex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'users'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'id'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'name'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'status'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'active'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andWhere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'age'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'&gt;'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18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orderBy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'created_at'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'desc'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limit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toString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4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6" name="Google Shape;186;p29"/>
          <p:cNvSpPr txBox="1"/>
          <p:nvPr>
            <p:ph idx="1" type="body"/>
          </p:nvPr>
        </p:nvSpPr>
        <p:spPr>
          <a:xfrm>
            <a:off x="4721250" y="1152475"/>
            <a:ext cx="4422600" cy="18624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Glide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context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load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"https://api.example.com/image.jpg"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placeholder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drawable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loading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error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drawable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error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into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imageView</a:t>
            </a:r>
            <a:r>
              <a:rPr lang="en" sz="1400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00">
              <a:solidFill>
                <a:srgbClr val="795E2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7" name="Google Shape;187;p29"/>
          <p:cNvSpPr txBox="1"/>
          <p:nvPr/>
        </p:nvSpPr>
        <p:spPr>
          <a:xfrm>
            <a:off x="4721400" y="3106725"/>
            <a:ext cx="4422600" cy="1862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request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(RequestBuilder()</a:t>
            </a:r>
            <a:endParaRPr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.set_method(</a:t>
            </a:r>
            <a:r>
              <a:rPr lang="en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'POST'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.set_url(</a:t>
            </a:r>
            <a:r>
              <a:rPr lang="en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'api.example.com/users'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.add_header(</a:t>
            </a:r>
            <a:r>
              <a:rPr lang="en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'Authorization'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'token12'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.set_json({</a:t>
            </a:r>
            <a:r>
              <a:rPr lang="en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'name'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'Alice'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'role'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'admin'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}).build())</a:t>
            </a:r>
            <a:endParaRPr>
              <a:solidFill>
                <a:srgbClr val="AF00D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8" name="Google Shape;188;p29"/>
          <p:cNvSpPr txBox="1"/>
          <p:nvPr/>
        </p:nvSpPr>
        <p:spPr>
          <a:xfrm>
            <a:off x="311700" y="3106725"/>
            <a:ext cx="4300800" cy="1862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request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HttpRequestMessageBuilder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WithMethod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HttpMethod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Post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rgbClr val="3B3B3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WithRequestUri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"https://api.example.com/data"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WithJsonContent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"John"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 }).</a:t>
            </a:r>
            <a:r>
              <a:rPr lang="en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Build</a:t>
            </a:r>
            <a:r>
              <a:rPr lang="en">
                <a:solidFill>
                  <a:srgbClr val="3B3B3B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>
              <a:solidFill>
                <a:srgbClr val="00108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Builder Pattern</a:t>
            </a:r>
            <a:endParaRPr/>
          </a:p>
        </p:txBody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311700" y="1152475"/>
            <a:ext cx="8520600" cy="29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Separates the construction of a complex object from its representation. You can build different representations step-by-step using the same construction process.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Case: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ORM Query builder</a:t>
            </a:r>
            <a:r>
              <a:rPr lang="en"/>
              <a:t>: building SQL statements dynamically through chained method calls → SQLAlchemy, JPA, etc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Configuration builder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 API request builder → API with header, payload, etc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GUI framework builder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Document builder → adding document summary, title, sections, etc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Email builder → adding email subject, body, cc, to, from, etc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you done something like this?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11700" y="1152475"/>
            <a:ext cx="8520600" cy="985200"/>
          </a:xfrm>
          <a:prstGeom prst="rect">
            <a:avLst/>
          </a:prstGeom>
          <a:solidFill>
            <a:srgbClr val="B5CEA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User user = new </a:t>
            </a:r>
            <a:r>
              <a:rPr lang="en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User();</a:t>
            </a:r>
            <a:endParaRPr sz="14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User manager = new Manager();</a:t>
            </a:r>
            <a:endParaRPr sz="14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User admin = new Admin();</a:t>
            </a:r>
            <a:endParaRPr sz="14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1" name="Google Shape;201;p31"/>
          <p:cNvSpPr txBox="1"/>
          <p:nvPr>
            <p:ph idx="1" type="body"/>
          </p:nvPr>
        </p:nvSpPr>
        <p:spPr>
          <a:xfrm>
            <a:off x="311700" y="2299650"/>
            <a:ext cx="8520600" cy="9852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Account</a:t>
            </a:r>
            <a:r>
              <a:rPr lang="en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account = new PersonalAccount();</a:t>
            </a:r>
            <a:endParaRPr sz="14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Account checking = new CheckingAccount();</a:t>
            </a:r>
            <a:endParaRPr sz="14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Account saving = new SavingAccount();</a:t>
            </a:r>
            <a:endParaRPr sz="1400">
              <a:solidFill>
                <a:srgbClr val="00108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Factory Method Pattern</a:t>
            </a:r>
            <a:endParaRPr/>
          </a:p>
        </p:txBody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311700" y="1152475"/>
            <a:ext cx="8520600" cy="21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Defines an interface for creating objects, but lets subclasses or factories decide which class to instantiate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decouples </a:t>
            </a:r>
            <a:r>
              <a:rPr b="1" lang="en"/>
              <a:t>object creation</a:t>
            </a:r>
            <a:r>
              <a:rPr lang="en"/>
              <a:t> from </a:t>
            </a:r>
            <a:r>
              <a:rPr b="1" lang="en"/>
              <a:t>object usage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Case: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Choosing a payment gateway (PayPal, Stripe, Flutterwave) dynamically during checkout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Choosing a notification channel (email, mobile, push) etc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Full stack: A set of technologies that fully encapsulate an application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Components: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0" l="0" r="50196" t="0"/>
          <a:stretch/>
        </p:blipFill>
        <p:spPr>
          <a:xfrm>
            <a:off x="493326" y="2189500"/>
            <a:ext cx="2210700" cy="249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0" l="50196" r="0" t="0"/>
          <a:stretch/>
        </p:blipFill>
        <p:spPr>
          <a:xfrm>
            <a:off x="3465576" y="2189500"/>
            <a:ext cx="2210700" cy="2498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68" name="Google Shape;68;p15"/>
          <p:cNvGrpSpPr/>
          <p:nvPr/>
        </p:nvGrpSpPr>
        <p:grpSpPr>
          <a:xfrm>
            <a:off x="6437826" y="2109216"/>
            <a:ext cx="2212849" cy="2572582"/>
            <a:chOff x="6437826" y="1813986"/>
            <a:chExt cx="2212849" cy="2871826"/>
          </a:xfrm>
        </p:grpSpPr>
        <p:pic>
          <p:nvPicPr>
            <p:cNvPr id="69" name="Google Shape;69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437826" y="2189500"/>
              <a:ext cx="2212849" cy="24963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" name="Google Shape;70;p15"/>
            <p:cNvSpPr txBox="1"/>
            <p:nvPr/>
          </p:nvSpPr>
          <p:spPr>
            <a:xfrm>
              <a:off x="6590800" y="1813986"/>
              <a:ext cx="1302600" cy="33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700">
                  <a:solidFill>
                    <a:schemeClr val="dk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Database</a:t>
              </a:r>
              <a:endParaRPr b="1" sz="17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Recap: F</a:t>
            </a:r>
            <a:r>
              <a:rPr lang="en"/>
              <a:t>ull stack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Factory vs Builder</a:t>
            </a:r>
            <a:endParaRPr/>
          </a:p>
        </p:txBody>
      </p:sp>
      <p:sp>
        <p:nvSpPr>
          <p:cNvPr id="213" name="Google Shape;213;p33"/>
          <p:cNvSpPr txBox="1"/>
          <p:nvPr>
            <p:ph idx="1" type="body"/>
          </p:nvPr>
        </p:nvSpPr>
        <p:spPr>
          <a:xfrm>
            <a:off x="311700" y="1152475"/>
            <a:ext cx="85206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Builder → step-by-step assembly → “How should I assemble this object?”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Factory Method → dynamic creation → “Which object should I create?”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you ever create a system like this?</a:t>
            </a:r>
            <a:endParaRPr/>
          </a:p>
        </p:txBody>
      </p:sp>
      <p:sp>
        <p:nvSpPr>
          <p:cNvPr id="219" name="Google Shape;219;p34"/>
          <p:cNvSpPr/>
          <p:nvPr/>
        </p:nvSpPr>
        <p:spPr>
          <a:xfrm>
            <a:off x="1866500" y="2254550"/>
            <a:ext cx="1984200" cy="615600"/>
          </a:xfrm>
          <a:prstGeom prst="flowChartAlternateProcess">
            <a:avLst/>
          </a:prstGeom>
          <a:solidFill>
            <a:srgbClr val="1880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Press Button (Say Create Order)</a:t>
            </a:r>
            <a:endParaRPr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4"/>
          <p:cNvSpPr/>
          <p:nvPr/>
        </p:nvSpPr>
        <p:spPr>
          <a:xfrm>
            <a:off x="4628250" y="1313700"/>
            <a:ext cx="1984200" cy="615600"/>
          </a:xfrm>
          <a:prstGeom prst="flowChartAlternateProcess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Check Security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4"/>
          <p:cNvSpPr/>
          <p:nvPr/>
        </p:nvSpPr>
        <p:spPr>
          <a:xfrm>
            <a:off x="4628250" y="2016175"/>
            <a:ext cx="1984200" cy="615600"/>
          </a:xfrm>
          <a:prstGeom prst="flowChartAlternateProcess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Process Order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34"/>
          <p:cNvSpPr/>
          <p:nvPr/>
        </p:nvSpPr>
        <p:spPr>
          <a:xfrm>
            <a:off x="4628250" y="2718650"/>
            <a:ext cx="1984200" cy="615600"/>
          </a:xfrm>
          <a:prstGeom prst="flowChartAlternateProcess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Process Payment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4"/>
          <p:cNvSpPr/>
          <p:nvPr/>
        </p:nvSpPr>
        <p:spPr>
          <a:xfrm>
            <a:off x="4628250" y="3421125"/>
            <a:ext cx="1984200" cy="615600"/>
          </a:xfrm>
          <a:prstGeom prst="flowChartAlternateProcess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Send notification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4" name="Google Shape;224;p34"/>
          <p:cNvCxnSpPr>
            <a:stCxn id="219" idx="3"/>
            <a:endCxn id="220" idx="1"/>
          </p:cNvCxnSpPr>
          <p:nvPr/>
        </p:nvCxnSpPr>
        <p:spPr>
          <a:xfrm flipH="1" rot="10800000">
            <a:off x="3850700" y="1621550"/>
            <a:ext cx="777600" cy="94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34"/>
          <p:cNvCxnSpPr>
            <a:stCxn id="219" idx="3"/>
            <a:endCxn id="221" idx="1"/>
          </p:cNvCxnSpPr>
          <p:nvPr/>
        </p:nvCxnSpPr>
        <p:spPr>
          <a:xfrm flipH="1" rot="10800000">
            <a:off x="3850700" y="2323850"/>
            <a:ext cx="777600" cy="23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4"/>
          <p:cNvCxnSpPr>
            <a:stCxn id="219" idx="3"/>
            <a:endCxn id="222" idx="1"/>
          </p:cNvCxnSpPr>
          <p:nvPr/>
        </p:nvCxnSpPr>
        <p:spPr>
          <a:xfrm>
            <a:off x="3850700" y="2562350"/>
            <a:ext cx="777600" cy="46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4"/>
          <p:cNvCxnSpPr>
            <a:stCxn id="219" idx="3"/>
            <a:endCxn id="223" idx="1"/>
          </p:cNvCxnSpPr>
          <p:nvPr/>
        </p:nvCxnSpPr>
        <p:spPr>
          <a:xfrm>
            <a:off x="3850700" y="2562350"/>
            <a:ext cx="777600" cy="116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Facade Pattern</a:t>
            </a:r>
            <a:endParaRPr/>
          </a:p>
        </p:txBody>
      </p:sp>
      <p:sp>
        <p:nvSpPr>
          <p:cNvPr id="233" name="Google Shape;233;p35"/>
          <p:cNvSpPr txBox="1"/>
          <p:nvPr>
            <p:ph idx="1" type="body"/>
          </p:nvPr>
        </p:nvSpPr>
        <p:spPr>
          <a:xfrm>
            <a:off x="311700" y="1152475"/>
            <a:ext cx="8520600" cy="29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Provides a simplified interface to a complex subsystem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Hides internal complexities so callers interact through one unified entrypoint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Reduces coupling between modules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Cases: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in layered architecture, SDK design, and APIs (e.g., payment gateway SDK)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Aggregating multiple backend services behind one endpoint</a:t>
            </a:r>
            <a:endParaRPr u="sng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Media players that wrap encoding, decoding, buffering, and rendering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Benefit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Makes systems easier to use and reduces knowledge needed about underlying components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Facade Pattern Example</a:t>
            </a:r>
            <a:endParaRPr/>
          </a:p>
        </p:txBody>
      </p:sp>
      <p:sp>
        <p:nvSpPr>
          <p:cNvPr id="239" name="Google Shape;239;p36"/>
          <p:cNvSpPr txBox="1"/>
          <p:nvPr>
            <p:ph idx="1" type="body"/>
          </p:nvPr>
        </p:nvSpPr>
        <p:spPr>
          <a:xfrm>
            <a:off x="311700" y="1152475"/>
            <a:ext cx="8520600" cy="3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HotelBookingFacade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private AvailabilityService availability = new AvailabilityService();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private PaymentService payment = new PaymentService();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private ReservationService reservation = new ReservationService();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private NotificationService notification = new NotificationService();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public void book(String roomType, String guest, String email, String cardNumber, double amount) {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050">
                <a:solidFill>
                  <a:srgbClr val="CD313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availability.isAvailable(roomType)) {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System.out.println(</a:t>
            </a:r>
            <a:r>
              <a:rPr lang="en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"Room not available"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10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}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payment.pay(cardNumber, amount);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reservation.reserve(roomType, guest);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notification.sendConfirmation(email);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System.out.println(</a:t>
            </a:r>
            <a:r>
              <a:rPr lang="en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"Booking completed"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7"/>
          <p:cNvSpPr txBox="1"/>
          <p:nvPr>
            <p:ph type="title"/>
          </p:nvPr>
        </p:nvSpPr>
        <p:spPr>
          <a:xfrm>
            <a:off x="311700" y="445025"/>
            <a:ext cx="85206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Have any of you used to </a:t>
            </a:r>
            <a:r>
              <a:rPr lang="en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Arrays.asList”</a:t>
            </a:r>
            <a:endParaRPr>
              <a:solidFill>
                <a:srgbClr val="0000F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 Array to List in Java?</a:t>
            </a:r>
            <a:endParaRPr/>
          </a:p>
        </p:txBody>
      </p:sp>
      <p:sp>
        <p:nvSpPr>
          <p:cNvPr id="245" name="Google Shape;245;p37"/>
          <p:cNvSpPr txBox="1"/>
          <p:nvPr/>
        </p:nvSpPr>
        <p:spPr>
          <a:xfrm>
            <a:off x="311700" y="1491725"/>
            <a:ext cx="85206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String[] 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" sz="18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"red"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8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"green"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8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"blue"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r>
              <a:rPr lang="en" sz="1800">
                <a:solidFill>
                  <a:srgbClr val="CD313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rgbClr val="CD313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Arrays.asList(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colors</a:t>
            </a: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800">
                <a:solidFill>
                  <a:srgbClr val="CD313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rgbClr val="CD313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B3B3B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Basically: Wraps array with List interface</a:t>
            </a:r>
            <a:endParaRPr sz="1800">
              <a:solidFill>
                <a:srgbClr val="3B3B3B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Adapter Pattern</a:t>
            </a:r>
            <a:endParaRPr/>
          </a:p>
        </p:txBody>
      </p:sp>
      <p:sp>
        <p:nvSpPr>
          <p:cNvPr id="251" name="Google Shape;251;p38"/>
          <p:cNvSpPr txBox="1"/>
          <p:nvPr>
            <p:ph idx="1" type="body"/>
          </p:nvPr>
        </p:nvSpPr>
        <p:spPr>
          <a:xfrm>
            <a:off x="311700" y="1152475"/>
            <a:ext cx="8520600" cy="29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Converts one interface into another that a client expects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incompatible systems to work together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Often used for legacy system integration or third-party APIs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Avoids modifying existing code by adding a translation layer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Case: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Wrapping old data models to work with new interfaces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Integrating a legacy to a modern version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Converting a library’s API signatures into your app’s expected format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Benefit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Enables reuse of existing code regardless of interface differences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good example here</a:t>
            </a:r>
            <a:endParaRPr/>
          </a:p>
        </p:txBody>
      </p:sp>
      <p:sp>
        <p:nvSpPr>
          <p:cNvPr id="257" name="Google Shape;257;p39"/>
          <p:cNvSpPr txBox="1"/>
          <p:nvPr>
            <p:ph idx="1" type="body"/>
          </p:nvPr>
        </p:nvSpPr>
        <p:spPr>
          <a:xfrm>
            <a:off x="311700" y="1152475"/>
            <a:ext cx="8520600" cy="7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https://www.servicenow.com/community/developer-forum/adapter-design-pattern-explained-practical-guide-for-servicenow/m-p/3353485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type="title"/>
          </p:nvPr>
        </p:nvSpPr>
        <p:spPr>
          <a:xfrm>
            <a:off x="311700" y="445025"/>
            <a:ext cx="85206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of you have used Java InputStream/something similar?</a:t>
            </a:r>
            <a:endParaRPr/>
          </a:p>
        </p:txBody>
      </p:sp>
      <p:sp>
        <p:nvSpPr>
          <p:cNvPr id="263" name="Google Shape;263;p40"/>
          <p:cNvSpPr txBox="1"/>
          <p:nvPr>
            <p:ph idx="1" type="body"/>
          </p:nvPr>
        </p:nvSpPr>
        <p:spPr>
          <a:xfrm>
            <a:off x="311700" y="1491725"/>
            <a:ext cx="8520600" cy="21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FileInputStream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fis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FileInputStream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"/objects.gz"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BufferedInputStream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bis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BufferedInputStream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(fis);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GzipInputStream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gis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GzipInputStream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(bis);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ObjectInputStream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ois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ObjectInputStream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(gis);</a:t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highlight>
                  <a:srgbClr val="FFFFFF"/>
                </a:highlight>
              </a:rPr>
              <a:t>Some other Java functionalities like:</a:t>
            </a:r>
            <a:endParaRPr b="1" sz="14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FileOutputStream → BufferedOutputStream, DataOutputStream, </a:t>
            </a:r>
            <a:r>
              <a:rPr lang="en" sz="10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CheckedOutputStream</a:t>
            </a:r>
            <a:endParaRPr sz="1050">
              <a:solidFill>
                <a:srgbClr val="267F99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FileReader</a:t>
            </a:r>
            <a:r>
              <a:rPr lang="en" sz="105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FileWriter → BufferedReader, LineNumberReader, PushbackReader, </a:t>
            </a:r>
            <a:r>
              <a:rPr lang="en" sz="105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PrintWriter</a:t>
            </a:r>
            <a:endParaRPr sz="1050">
              <a:solidFill>
                <a:srgbClr val="267F99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 → 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Collections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synchronizedList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Collections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unmodifiableList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Collections</a:t>
            </a:r>
            <a:r>
              <a:rPr lang="en" sz="1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checkedList</a:t>
            </a:r>
            <a:endParaRPr sz="12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1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Decorator Pattern</a:t>
            </a:r>
            <a:endParaRPr/>
          </a:p>
        </p:txBody>
      </p:sp>
      <p:sp>
        <p:nvSpPr>
          <p:cNvPr id="269" name="Google Shape;269;p41"/>
          <p:cNvSpPr txBox="1"/>
          <p:nvPr>
            <p:ph idx="1" type="body"/>
          </p:nvPr>
        </p:nvSpPr>
        <p:spPr>
          <a:xfrm>
            <a:off x="311700" y="1152475"/>
            <a:ext cx="8520600" cy="26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Dynamically adds responsibilities or features to an object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stacking multiple behaviors without modifying the original class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Promotes flexible and combinable extensions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Cases: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Adding logging, encryption, or caching to a service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Wrapping a basic report with timestamps, audit markers, or compression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UI components with dynamic styling and effects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Benefit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Extensible, non-intrusive enhancement of object behavior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2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275" name="Google Shape;275;p42"/>
          <p:cNvSpPr txBox="1"/>
          <p:nvPr>
            <p:ph idx="1" type="body"/>
          </p:nvPr>
        </p:nvSpPr>
        <p:spPr>
          <a:xfrm>
            <a:off x="311700" y="1152475"/>
            <a:ext cx="85206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https://www.reddit.com/r/learnprogramming/comments/1c7iyyf/comment/l08h996/</a:t>
            </a:r>
            <a:r>
              <a:rPr lang="en">
                <a:solidFill>
                  <a:srgbClr val="3B3B3B"/>
                </a:solidFill>
                <a:highlight>
                  <a:srgbClr val="FFFFFF"/>
                </a:highlight>
              </a:rPr>
              <a:t> </a:t>
            </a:r>
            <a:endParaRPr>
              <a:solidFill>
                <a:srgbClr val="333D42"/>
              </a:solidFill>
              <a:highlight>
                <a:srgbClr val="F2F2F2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2956802" y="970600"/>
            <a:ext cx="332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323700" y="2501575"/>
            <a:ext cx="796800" cy="7365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Web FE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3325050" y="2294775"/>
            <a:ext cx="1719000" cy="964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AFE (application frontend)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1668750" y="3874950"/>
            <a:ext cx="1398000" cy="736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Authorization Server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1778700" y="2408775"/>
            <a:ext cx="1178100" cy="736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Routing Server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5676325" y="2294775"/>
            <a:ext cx="1656300" cy="964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Data Storage Server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5644975" y="3760950"/>
            <a:ext cx="1719000" cy="9645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Auditing Server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311700" y="1432300"/>
            <a:ext cx="796800" cy="7365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iOS FE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244200" y="3760950"/>
            <a:ext cx="931800" cy="7365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Android FE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7715250" y="1331550"/>
            <a:ext cx="1074600" cy="1008300"/>
          </a:xfrm>
          <a:prstGeom prst="ca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Metadata Storage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6" name="Google Shape;86;p16"/>
          <p:cNvCxnSpPr>
            <a:stCxn id="83" idx="3"/>
            <a:endCxn id="80" idx="1"/>
          </p:cNvCxnSpPr>
          <p:nvPr/>
        </p:nvCxnSpPr>
        <p:spPr>
          <a:xfrm>
            <a:off x="1108500" y="1800550"/>
            <a:ext cx="670200" cy="976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" name="Google Shape;87;p16"/>
          <p:cNvCxnSpPr>
            <a:stCxn id="77" idx="3"/>
            <a:endCxn id="80" idx="1"/>
          </p:cNvCxnSpPr>
          <p:nvPr/>
        </p:nvCxnSpPr>
        <p:spPr>
          <a:xfrm flipH="1" rot="10800000">
            <a:off x="1120500" y="2777125"/>
            <a:ext cx="658200" cy="92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" name="Google Shape;88;p16"/>
          <p:cNvCxnSpPr>
            <a:stCxn id="84" idx="3"/>
            <a:endCxn id="80" idx="1"/>
          </p:cNvCxnSpPr>
          <p:nvPr/>
        </p:nvCxnSpPr>
        <p:spPr>
          <a:xfrm flipH="1" rot="10800000">
            <a:off x="1176000" y="2777100"/>
            <a:ext cx="602700" cy="1352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Google Shape;89;p16"/>
          <p:cNvCxnSpPr>
            <a:stCxn id="79" idx="0"/>
            <a:endCxn id="80" idx="2"/>
          </p:cNvCxnSpPr>
          <p:nvPr/>
        </p:nvCxnSpPr>
        <p:spPr>
          <a:xfrm rot="10800000">
            <a:off x="2367750" y="3145350"/>
            <a:ext cx="0" cy="729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90" name="Google Shape;90;p16"/>
          <p:cNvCxnSpPr>
            <a:stCxn id="80" idx="3"/>
            <a:endCxn id="78" idx="1"/>
          </p:cNvCxnSpPr>
          <p:nvPr/>
        </p:nvCxnSpPr>
        <p:spPr>
          <a:xfrm>
            <a:off x="2956800" y="2777025"/>
            <a:ext cx="368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6"/>
          <p:cNvCxnSpPr>
            <a:stCxn id="78" idx="3"/>
            <a:endCxn id="81" idx="1"/>
          </p:cNvCxnSpPr>
          <p:nvPr/>
        </p:nvCxnSpPr>
        <p:spPr>
          <a:xfrm>
            <a:off x="5044050" y="2777025"/>
            <a:ext cx="632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6"/>
          <p:cNvCxnSpPr>
            <a:stCxn id="81" idx="2"/>
            <a:endCxn id="82" idx="0"/>
          </p:cNvCxnSpPr>
          <p:nvPr/>
        </p:nvCxnSpPr>
        <p:spPr>
          <a:xfrm>
            <a:off x="6504475" y="3259275"/>
            <a:ext cx="0" cy="501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6"/>
          <p:cNvSpPr/>
          <p:nvPr/>
        </p:nvSpPr>
        <p:spPr>
          <a:xfrm>
            <a:off x="7715250" y="3754950"/>
            <a:ext cx="1074600" cy="976500"/>
          </a:xfrm>
          <a:prstGeom prst="ca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Activity Storage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7715250" y="2571750"/>
            <a:ext cx="1074600" cy="951300"/>
          </a:xfrm>
          <a:prstGeom prst="can">
            <a:avLst>
              <a:gd fmla="val 25000" name="adj"/>
            </a:avLst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Data Storage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393000" y="970600"/>
            <a:ext cx="65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7876192" y="970600"/>
            <a:ext cx="752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DB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7" name="Google Shape;97;p16"/>
          <p:cNvCxnSpPr>
            <a:stCxn id="81" idx="3"/>
            <a:endCxn id="85" idx="2"/>
          </p:cNvCxnSpPr>
          <p:nvPr/>
        </p:nvCxnSpPr>
        <p:spPr>
          <a:xfrm flipH="1" rot="10800000">
            <a:off x="7332625" y="1835625"/>
            <a:ext cx="382500" cy="941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6"/>
          <p:cNvCxnSpPr>
            <a:stCxn id="81" idx="3"/>
            <a:endCxn id="94" idx="2"/>
          </p:cNvCxnSpPr>
          <p:nvPr/>
        </p:nvCxnSpPr>
        <p:spPr>
          <a:xfrm>
            <a:off x="7332625" y="2777025"/>
            <a:ext cx="382500" cy="270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" name="Google Shape;99;p16"/>
          <p:cNvCxnSpPr>
            <a:stCxn id="82" idx="3"/>
            <a:endCxn id="93" idx="2"/>
          </p:cNvCxnSpPr>
          <p:nvPr/>
        </p:nvCxnSpPr>
        <p:spPr>
          <a:xfrm>
            <a:off x="7363975" y="4243200"/>
            <a:ext cx="351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" name="Google Shape;100;p16"/>
          <p:cNvSpPr txBox="1"/>
          <p:nvPr/>
        </p:nvSpPr>
        <p:spPr>
          <a:xfrm>
            <a:off x="6294700" y="3279263"/>
            <a:ext cx="1283100" cy="461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Async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311700" y="43407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Recap: Real-life stack architecture example from Google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you ever done something like this?</a:t>
            </a:r>
            <a:endParaRPr/>
          </a:p>
        </p:txBody>
      </p:sp>
      <p:sp>
        <p:nvSpPr>
          <p:cNvPr id="281" name="Google Shape;281;p43"/>
          <p:cNvSpPr txBox="1"/>
          <p:nvPr>
            <p:ph idx="1" type="body"/>
          </p:nvPr>
        </p:nvSpPr>
        <p:spPr>
          <a:xfrm>
            <a:off x="311700" y="1152475"/>
            <a:ext cx="8520600" cy="32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Comparator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byPrice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(a, b)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compare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price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price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Comparator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byName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(a, b)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compareTo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Comparator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byRating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(a, b)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compare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rating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rating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items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1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"Laptop"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999.0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4.8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1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"Mouse"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25.0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4.4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1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"Keyboard"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49.0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4.6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Sort by price </a:t>
            </a:r>
            <a:endParaRPr sz="110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items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sort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(byPrice);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Sort by name </a:t>
            </a:r>
            <a:endParaRPr sz="110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items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sort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(byName);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Sort by rating </a:t>
            </a:r>
            <a:endParaRPr sz="110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items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sort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(byRating);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2" name="Google Shape;282;p43"/>
          <p:cNvSpPr txBox="1"/>
          <p:nvPr/>
        </p:nvSpPr>
        <p:spPr>
          <a:xfrm>
            <a:off x="5832300" y="2078100"/>
            <a:ext cx="3000000" cy="2216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price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rating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1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price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1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rating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name;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price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price;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1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1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rating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rating;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4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Strategy Pattern</a:t>
            </a:r>
            <a:endParaRPr/>
          </a:p>
        </p:txBody>
      </p:sp>
      <p:sp>
        <p:nvSpPr>
          <p:cNvPr id="288" name="Google Shape;288;p44"/>
          <p:cNvSpPr txBox="1"/>
          <p:nvPr>
            <p:ph idx="1" type="body"/>
          </p:nvPr>
        </p:nvSpPr>
        <p:spPr>
          <a:xfrm>
            <a:off x="311700" y="1152475"/>
            <a:ext cx="8520600" cy="3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Defines a family of interchangeable algorithms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Algorithm can be selected at runtime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Reduces conditional logic (if/else) in code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Encourages </a:t>
            </a:r>
            <a:r>
              <a:rPr lang="en" u="sng"/>
              <a:t>open extension and closed modification</a:t>
            </a:r>
            <a:endParaRPr u="sng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Cases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Different sorting strategies based on dataset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Multiple authentication methods (OAuth, JWT, API key)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Payment processing strategies in e-commerce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compression strategies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Benefit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Behavior changes independently of the objects that use it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8000"/>
                </a:solidFill>
              </a:rPr>
              <a:t>Greatest pattern of all time!</a:t>
            </a:r>
            <a:endParaRPr b="1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5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Observer Pattern</a:t>
            </a:r>
            <a:endParaRPr/>
          </a:p>
        </p:txBody>
      </p:sp>
      <p:sp>
        <p:nvSpPr>
          <p:cNvPr id="294" name="Google Shape;294;p45"/>
          <p:cNvSpPr txBox="1"/>
          <p:nvPr>
            <p:ph idx="1" type="body"/>
          </p:nvPr>
        </p:nvSpPr>
        <p:spPr>
          <a:xfrm>
            <a:off x="311700" y="1152475"/>
            <a:ext cx="8520600" cy="37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one object (the </a:t>
            </a:r>
            <a:r>
              <a:rPr i="1" lang="en"/>
              <a:t>subject</a:t>
            </a:r>
            <a:r>
              <a:rPr lang="en"/>
              <a:t>) to notify multiple </a:t>
            </a:r>
            <a:r>
              <a:rPr i="1" lang="en"/>
              <a:t>observers</a:t>
            </a:r>
            <a:r>
              <a:rPr lang="en"/>
              <a:t> automatically when its state changes.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Coupling:</a:t>
            </a:r>
            <a:r>
              <a:rPr lang="en"/>
              <a:t> Tight. Observers are directly registered with a specific subject instance</a:t>
            </a:r>
            <a:r>
              <a:rPr lang="en"/>
              <a:t>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Ideal for </a:t>
            </a:r>
            <a:r>
              <a:rPr b="1" lang="en"/>
              <a:t>event-driven systems</a:t>
            </a:r>
            <a:r>
              <a:rPr lang="en"/>
              <a:t>, </a:t>
            </a:r>
            <a:r>
              <a:rPr b="1" lang="en"/>
              <a:t>notifications</a:t>
            </a:r>
            <a:r>
              <a:rPr lang="en"/>
              <a:t>, and </a:t>
            </a:r>
            <a:r>
              <a:rPr b="1" lang="en"/>
              <a:t>real-time updates</a:t>
            </a:r>
            <a:r>
              <a:rPr lang="en"/>
              <a:t> (e.g., chat, stock prices, e-commerce orders)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Use cases:</a:t>
            </a:r>
            <a:endParaRPr b="1"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UI components updating on data change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Event listeners in GUIs or microservices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Order notifications (email/SMS)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Communication</a:t>
            </a:r>
            <a:r>
              <a:rPr lang="en"/>
              <a:t>: Synchronous. The subject directly calls observer methods when an event occurs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Typical Use Case</a:t>
            </a:r>
            <a:r>
              <a:rPr lang="en"/>
              <a:t>: GUI frameworks, MVC architecture (view updates when model changes)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6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Observer Pattern</a:t>
            </a:r>
            <a:endParaRPr/>
          </a:p>
        </p:txBody>
      </p:sp>
      <p:sp>
        <p:nvSpPr>
          <p:cNvPr id="300" name="Google Shape;300;p46"/>
          <p:cNvSpPr txBox="1"/>
          <p:nvPr>
            <p:ph idx="1" type="body"/>
          </p:nvPr>
        </p:nvSpPr>
        <p:spPr>
          <a:xfrm>
            <a:off x="311700" y="1152475"/>
            <a:ext cx="8520600" cy="19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Subject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_observers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[]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attach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observer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_observers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append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observer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notify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4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_observers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obs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.update(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Publish-Subscribe (PubSub) Pattern</a:t>
            </a:r>
            <a:endParaRPr/>
          </a:p>
        </p:txBody>
      </p:sp>
      <p:sp>
        <p:nvSpPr>
          <p:cNvPr id="306" name="Google Shape;306;p47"/>
          <p:cNvSpPr txBox="1"/>
          <p:nvPr>
            <p:ph idx="1" type="body"/>
          </p:nvPr>
        </p:nvSpPr>
        <p:spPr>
          <a:xfrm>
            <a:off x="311700" y="1152475"/>
            <a:ext cx="8520600" cy="37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Type:</a:t>
            </a:r>
            <a:r>
              <a:rPr lang="en"/>
              <a:t> Messaging pattern (often implemented with middleware or brokers)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Coupling:</a:t>
            </a:r>
            <a:r>
              <a:rPr lang="en"/>
              <a:t> Loose. Publishers and subscribers are </a:t>
            </a:r>
            <a:r>
              <a:rPr b="1" lang="en"/>
              <a:t>decoupled</a:t>
            </a:r>
            <a:r>
              <a:rPr lang="en"/>
              <a:t> via an intermediary (message broker or event bus)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8000"/>
                </a:solidFill>
              </a:rPr>
              <a:t>[Publisher] → [Message Broker / Event Bus] → [Subscribers]</a:t>
            </a:r>
            <a:endParaRPr>
              <a:solidFill>
                <a:srgbClr val="008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Publisher:</a:t>
            </a:r>
            <a:r>
              <a:rPr lang="en"/>
              <a:t> Emits an event (e.g., "OrderPlaced")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Broker/Event Bus:</a:t>
            </a:r>
            <a:r>
              <a:rPr lang="en"/>
              <a:t> Routes events to all interested subscribers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Subscriber:</a:t>
            </a:r>
            <a:r>
              <a:rPr lang="en"/>
              <a:t> Reacts to the event (e.g., send email, update inventory)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an order is placed: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/>
              <a:t>Order Service</a:t>
            </a:r>
            <a:r>
              <a:rPr lang="en"/>
              <a:t> publishes an </a:t>
            </a:r>
            <a:r>
              <a:rPr lang="en">
                <a:solidFill>
                  <a:srgbClr val="188038"/>
                </a:solidFill>
              </a:rPr>
              <a:t>order.placed</a:t>
            </a:r>
            <a:r>
              <a:rPr lang="en"/>
              <a:t> event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1" lang="en"/>
              <a:t>Email</a:t>
            </a:r>
            <a:r>
              <a:rPr b="1" lang="en"/>
              <a:t> </a:t>
            </a:r>
            <a:r>
              <a:rPr b="1" lang="en"/>
              <a:t>Service</a:t>
            </a:r>
            <a:r>
              <a:rPr lang="en"/>
              <a:t> </a:t>
            </a:r>
            <a:r>
              <a:rPr lang="en"/>
              <a:t>and</a:t>
            </a:r>
            <a:r>
              <a:rPr lang="en"/>
              <a:t> </a:t>
            </a:r>
            <a:r>
              <a:rPr b="1" lang="en"/>
              <a:t>SM</a:t>
            </a:r>
            <a:r>
              <a:rPr b="1" lang="en"/>
              <a:t>S </a:t>
            </a:r>
            <a:r>
              <a:rPr b="1" lang="en"/>
              <a:t>Service</a:t>
            </a:r>
            <a:r>
              <a:rPr lang="en"/>
              <a:t> each subscribe and react independently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Communication:</a:t>
            </a:r>
            <a:r>
              <a:rPr lang="en"/>
              <a:t> </a:t>
            </a:r>
            <a:r>
              <a:rPr i="1" lang="en"/>
              <a:t>Asynchronous.</a:t>
            </a:r>
            <a:r>
              <a:rPr lang="en"/>
              <a:t> Messages may be buffered or distributed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Typical Use Case:</a:t>
            </a:r>
            <a:r>
              <a:rPr lang="en"/>
              <a:t> </a:t>
            </a:r>
            <a:r>
              <a:rPr lang="en" u="sng"/>
              <a:t>Distributed systems</a:t>
            </a:r>
            <a:r>
              <a:rPr lang="en"/>
              <a:t>, microservices, real-time event streaming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Message Brokers: </a:t>
            </a:r>
            <a:r>
              <a:rPr b="1" lang="en"/>
              <a:t>Kafka, RabbitMQ, Redis Pub/Sub</a:t>
            </a:r>
            <a:endParaRPr b="1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8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Publish-Subscribe (PubSub) Pattern</a:t>
            </a:r>
            <a:endParaRPr/>
          </a:p>
        </p:txBody>
      </p:sp>
      <p:sp>
        <p:nvSpPr>
          <p:cNvPr id="312" name="Google Shape;312;p48"/>
          <p:cNvSpPr txBox="1"/>
          <p:nvPr>
            <p:ph idx="1" type="body"/>
          </p:nvPr>
        </p:nvSpPr>
        <p:spPr>
          <a:xfrm>
            <a:off x="311700" y="1152475"/>
            <a:ext cx="8520600" cy="40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EventBus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__init__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_subscribers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{}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event_type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handler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_subscribers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setdefault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event_type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[]).append(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handler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publish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event_type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4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handler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_subscribers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event_type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[]):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handler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send_email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"Email sent to 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'user'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for order 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'order_id'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update_inventory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"Inventory updated for order 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'order_id'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" sz="14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00">
                <a:solidFill>
                  <a:srgbClr val="267F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EventBus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"order_placed"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send_email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"order_placed"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update_inventory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bus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4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publish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"order_placed"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{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"user"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"Alice"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40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"order_id"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40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101</a:t>
            </a:r>
            <a:r>
              <a:rPr lang="en" sz="140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140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study: </a:t>
            </a:r>
            <a:r>
              <a:rPr b="1" lang="en"/>
              <a:t>Baby/</a:t>
            </a:r>
            <a:r>
              <a:rPr b="1" lang="en"/>
              <a:t>Pet Monitor App</a:t>
            </a:r>
            <a:endParaRPr b="1"/>
          </a:p>
        </p:txBody>
      </p:sp>
      <p:sp>
        <p:nvSpPr>
          <p:cNvPr id="318" name="Google Shape;318;p49"/>
          <p:cNvSpPr txBox="1"/>
          <p:nvPr>
            <p:ph idx="1" type="body"/>
          </p:nvPr>
        </p:nvSpPr>
        <p:spPr>
          <a:xfrm>
            <a:off x="311700" y="1152475"/>
            <a:ext cx="8520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Scenario</a:t>
            </a:r>
            <a:r>
              <a:rPr lang="en"/>
              <a:t>: </a:t>
            </a:r>
            <a:r>
              <a:rPr lang="en"/>
              <a:t>An Android/iOS app monitors a baby or pet through a camera device. The monitor automatically captures photos and sends them to the parent’s mobile client through a backend cloud service.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8000"/>
                </a:solidFill>
              </a:rPr>
              <a:t>Goal: Automatic Capture and Delivery of Monitoring Photos</a:t>
            </a:r>
            <a:endParaRPr/>
          </a:p>
        </p:txBody>
      </p:sp>
      <p:graphicFrame>
        <p:nvGraphicFramePr>
          <p:cNvPr id="319" name="Google Shape;319;p49"/>
          <p:cNvGraphicFramePr/>
          <p:nvPr/>
        </p:nvGraphicFramePr>
        <p:xfrm>
          <a:off x="122250" y="2499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{D04FC38D-CFC6-4F6F-8CB7-09E29525AAC4}</a:tableStyleId>
              </a:tblPr>
              <a:tblGrid>
                <a:gridCol w="3194575"/>
                <a:gridCol w="1365750"/>
                <a:gridCol w="4259275"/>
              </a:tblGrid>
              <a:tr h="338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Actor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Role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Function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2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Camera Device / Monitor Node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Producer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Captures photo, triggers upload event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Backend Service (Cloud)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Coordinator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Stores image, manages events, notifies mobile clients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Parent/Pet Owner App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Consumer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Receives push notifications and displays new images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0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Applying Design Patterns: On the Camera Device</a:t>
            </a:r>
            <a:endParaRPr/>
          </a:p>
        </p:txBody>
      </p:sp>
      <p:graphicFrame>
        <p:nvGraphicFramePr>
          <p:cNvPr id="325" name="Google Shape;325;p50"/>
          <p:cNvGraphicFramePr/>
          <p:nvPr/>
        </p:nvGraphicFramePr>
        <p:xfrm>
          <a:off x="0" y="120367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{D04FC38D-CFC6-4F6F-8CB7-09E29525AAC4}</a:tableStyleId>
              </a:tblPr>
              <a:tblGrid>
                <a:gridCol w="1543050"/>
                <a:gridCol w="4124400"/>
                <a:gridCol w="3476550"/>
              </a:tblGrid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Use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Benefit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Command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Encapsulate “capture photo” as a command that can be triggered automatically</a:t>
                      </a: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(motion detected, time interval)</a:t>
                      </a: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Decouples photo-capture logic from trigger source.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Strategy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Select different capture strategies (e.g., motion-triggered, timer-based).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Easy to extend new capture strategies without altering core logic.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Observer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Notify the backend service or uploader when a new photo is available.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Enables asynchronous upload and integration with event-driven backend.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Factory Method 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Create camera controller objects depending on hardware.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Supports multiple platforms with unified interface.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Backend Cloud Service</a:t>
            </a:r>
            <a:endParaRPr/>
          </a:p>
        </p:txBody>
      </p:sp>
      <p:graphicFrame>
        <p:nvGraphicFramePr>
          <p:cNvPr id="331" name="Google Shape;331;p51"/>
          <p:cNvGraphicFramePr/>
          <p:nvPr/>
        </p:nvGraphicFramePr>
        <p:xfrm>
          <a:off x="0" y="113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{D04FC38D-CFC6-4F6F-8CB7-09E29525AAC4}</a:tableStyleId>
              </a:tblPr>
              <a:tblGrid>
                <a:gridCol w="1571625"/>
                <a:gridCol w="3710600"/>
                <a:gridCol w="3861775"/>
              </a:tblGrid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Use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Benefit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Observer / PubSub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When a new photo upload event occurs, notify subscribers (e.g., push notification service, storage module, analytics service).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Decouples components; supports event-driven design from Lecture 20.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Repository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Encapsulate data access for photos, users, and notifications.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Isolates persistence logic; aligns with low-cohesion database design.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Builder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Construct complex metadata objects (photo info: timestamp, resolution, device ID, user ID).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Makes creation of structured data consistent and readable.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Proxy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Securely mediate communication between client app and cloud storage (e.g., signed URLs).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Improves security and performance.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Chain of Responsibility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Handle post-upload processing (virus scan → resize → store → notify).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Enables flexible and configurable processing pipelines.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Parent/Pet Owner App (Client Side)</a:t>
            </a:r>
            <a:endParaRPr/>
          </a:p>
        </p:txBody>
      </p:sp>
      <p:graphicFrame>
        <p:nvGraphicFramePr>
          <p:cNvPr id="337" name="Google Shape;337;p52"/>
          <p:cNvGraphicFramePr/>
          <p:nvPr/>
        </p:nvGraphicFramePr>
        <p:xfrm>
          <a:off x="0" y="1485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{D04FC38D-CFC6-4F6F-8CB7-09E29525AAC4}</a:tableStyleId>
              </a:tblPr>
              <a:tblGrid>
                <a:gridCol w="1933575"/>
                <a:gridCol w="4552950"/>
                <a:gridCol w="2657475"/>
              </a:tblGrid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Use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Benefit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Observer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Listen for backend push notifications or WebSocket events (“NewPhotoAvailable”).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Enables real-time updates without polling.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Facade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Provide a simple API to manage notifications, downloads, and UI updates under one interface.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Simplifies complex subsystems for the UI layer.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MVC / MVVM Architectural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Separate UI (View), business logic (ViewModel/Controller), and data (Model).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Improves testability and maintainability.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State Pattern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Manage UI transitions (e.g., “Idle”, “Uploading”, “Displaying”, “Error”).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Ensures predictable UI behavior under network delays.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Recap: </a:t>
            </a:r>
            <a:r>
              <a:rPr lang="en"/>
              <a:t>Where are we now?</a:t>
            </a:r>
            <a:endParaRPr/>
          </a:p>
        </p:txBody>
      </p:sp>
      <p:graphicFrame>
        <p:nvGraphicFramePr>
          <p:cNvPr id="107" name="Google Shape;107;p17"/>
          <p:cNvGraphicFramePr/>
          <p:nvPr/>
        </p:nvGraphicFramePr>
        <p:xfrm>
          <a:off x="131650" y="1289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{D04FC38D-CFC6-4F6F-8CB7-09E29525AAC4}</a:tableStyleId>
              </a:tblPr>
              <a:tblGrid>
                <a:gridCol w="824900"/>
                <a:gridCol w="3341550"/>
                <a:gridCol w="459205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Lectures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Focus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Core Question</a:t>
                      </a:r>
                      <a:endParaRPr b="1"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1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1-12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SDLC basics, Ethics, Git, Code Review, Agile, User Stories and Requirement Analysis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What are the </a:t>
                      </a: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theoretical</a:t>
                      </a: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and practical background of software engineering?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13–14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Code quality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How do we write code that lasts?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15–16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Software </a:t>
                      </a: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Design principles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How do we write good code?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17–20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Software </a:t>
                      </a: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Architecture &amp; system design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 </a:t>
                      </a: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How do multiple components work together?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How do systems scale and stay consistent?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Architectural Integration</a:t>
            </a:r>
            <a:endParaRPr/>
          </a:p>
        </p:txBody>
      </p:sp>
      <p:sp>
        <p:nvSpPr>
          <p:cNvPr id="343" name="Google Shape;343;p53"/>
          <p:cNvSpPr txBox="1"/>
          <p:nvPr>
            <p:ph idx="1" type="body"/>
          </p:nvPr>
        </p:nvSpPr>
        <p:spPr>
          <a:xfrm>
            <a:off x="311700" y="1152475"/>
            <a:ext cx="42603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/>
              <a:t>Camera executes a </a:t>
            </a:r>
            <a:r>
              <a:rPr b="1" i="1" lang="en" sz="1600">
                <a:solidFill>
                  <a:srgbClr val="0000FF"/>
                </a:solidFill>
              </a:rPr>
              <a:t>CapturePhotoCommand</a:t>
            </a:r>
            <a:r>
              <a:rPr lang="en" sz="1600"/>
              <a:t> (Command pattern)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i="1" lang="en" sz="1600"/>
              <a:t>Observer</a:t>
            </a:r>
            <a:r>
              <a:rPr lang="en" sz="1600"/>
              <a:t> detects the new image and uploads to the cloud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/>
              <a:t>Backend triggers </a:t>
            </a:r>
            <a:r>
              <a:rPr b="1" i="1" lang="en" sz="1600">
                <a:solidFill>
                  <a:srgbClr val="0000FF"/>
                </a:solidFill>
              </a:rPr>
              <a:t>PhotoUploadedEvent</a:t>
            </a:r>
            <a:r>
              <a:rPr lang="en" sz="1600"/>
              <a:t> (PubSub pattern)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/>
              <a:t>Notification service sends push to mobile app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/>
              <a:t>Mobile app’s </a:t>
            </a:r>
            <a:r>
              <a:rPr i="1" lang="en" sz="1600"/>
              <a:t>Observer</a:t>
            </a:r>
            <a:r>
              <a:rPr lang="en" sz="1600"/>
              <a:t> receives update and refreshes UI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https://excalidraw.com/#json=o-BBQ05PRUIBqXyKR0sCT,lidFhMdqDegDzbeJPOrAHg</a:t>
            </a:r>
            <a:r>
              <a:rPr lang="en" sz="1600"/>
              <a:t> </a:t>
            </a:r>
            <a:endParaRPr/>
          </a:p>
        </p:txBody>
      </p:sp>
      <p:pic>
        <p:nvPicPr>
          <p:cNvPr id="344" name="Google Shape;344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5123" y="0"/>
            <a:ext cx="33688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4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session 11/20 and Assignment 4</a:t>
            </a:r>
            <a:endParaRPr/>
          </a:p>
        </p:txBody>
      </p:sp>
      <p:sp>
        <p:nvSpPr>
          <p:cNvPr id="350" name="Google Shape;350;p54"/>
          <p:cNvSpPr txBox="1"/>
          <p:nvPr>
            <p:ph idx="1" type="body"/>
          </p:nvPr>
        </p:nvSpPr>
        <p:spPr>
          <a:xfrm>
            <a:off x="311700" y="1152475"/>
            <a:ext cx="8520600" cy="24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session 11/20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Talk a bit about software testing (very brief)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Project update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API design, db design, design patterns, implementation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Implementation applying design patterns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Testing (unit testing, tdd, bdd)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Topic</a:t>
            </a:r>
            <a:endParaRPr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311700" y="1152475"/>
            <a:ext cx="85206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Software Design Pattern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Software Design Patterns?</a:t>
            </a:r>
            <a:endParaRPr/>
          </a:p>
        </p:txBody>
      </p: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311700" y="1152475"/>
            <a:ext cx="85206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is an experienced designer more productive than a novice?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</a:t>
            </a:r>
            <a:r>
              <a:rPr lang="en"/>
              <a:t>Software Design Patterns</a:t>
            </a:r>
            <a:r>
              <a:rPr lang="en"/>
              <a:t>?</a:t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311700" y="1152475"/>
            <a:ext cx="8520600" cy="26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is an experienced designer more productive than a novice?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From experience, a designer builds up a repertoire of general solutions to problems that occur repeatedly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If experienced designers write down their solution structures then they can share them with others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If we agree on names for these solutions then we can use them to communicate ideas with other designers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dk1"/>
                </a:solidFill>
              </a:rPr>
              <a:t>Patterns are reusable solutions, not code</a:t>
            </a:r>
            <a:endParaRPr b="1" u="sng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Gang of Four: Design Pattern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11700" y="1152475"/>
            <a:ext cx="51240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Published in 1994</a:t>
            </a:r>
            <a:r>
              <a:rPr lang="en"/>
              <a:t>. </a:t>
            </a:r>
            <a:r>
              <a:rPr lang="en"/>
              <a:t>Catalogued</a:t>
            </a:r>
            <a:r>
              <a:rPr lang="en"/>
              <a:t> </a:t>
            </a:r>
            <a:r>
              <a:rPr lang="en"/>
              <a:t>23 design patterns</a:t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830" y="445025"/>
            <a:ext cx="3571641" cy="44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1689" y="1706025"/>
            <a:ext cx="4253112" cy="3189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with a E-Commerce System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11700" y="1152475"/>
            <a:ext cx="3063900" cy="17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Presentation Layer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API Gateway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Application Layer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Layer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Infrastructure Layer</a:t>
            </a:r>
            <a:endParaRPr/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3340775" y="1127500"/>
            <a:ext cx="5803200" cy="31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b="1" lang="en" sz="1600"/>
              <a:t>Presentation Layer</a:t>
            </a:r>
            <a:br>
              <a:rPr b="1" lang="en" sz="1600"/>
            </a:br>
            <a:r>
              <a:rPr lang="en" sz="1600"/>
              <a:t>→</a:t>
            </a:r>
            <a:r>
              <a:rPr lang="en" sz="1600"/>
              <a:t> User clicks “Place Order” → </a:t>
            </a:r>
            <a:r>
              <a:rPr lang="en" sz="1600">
                <a:solidFill>
                  <a:srgbClr val="188038"/>
                </a:solidFill>
              </a:rPr>
              <a:t>Facade Pattern</a:t>
            </a:r>
            <a:endParaRPr sz="1600">
              <a:solidFill>
                <a:srgbClr val="188038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b="1" lang="en" sz="1600"/>
              <a:t>API Gateway</a:t>
            </a:r>
            <a:br>
              <a:rPr b="1" lang="en" sz="1600"/>
            </a:br>
            <a:r>
              <a:rPr lang="en" sz="1600"/>
              <a:t> → Routes request to OrderService </a:t>
            </a:r>
            <a:r>
              <a:rPr lang="en" sz="1600"/>
              <a:t>→ </a:t>
            </a:r>
            <a:r>
              <a:rPr lang="en" sz="1600">
                <a:solidFill>
                  <a:srgbClr val="188038"/>
                </a:solidFill>
              </a:rPr>
              <a:t>Proxy Pattern</a:t>
            </a:r>
            <a:br>
              <a:rPr lang="en" sz="1600"/>
            </a:br>
            <a:r>
              <a:rPr lang="en" sz="1600"/>
              <a:t> → Handles authentication → </a:t>
            </a:r>
            <a:r>
              <a:rPr lang="en" sz="1600">
                <a:solidFill>
                  <a:srgbClr val="188038"/>
                </a:solidFill>
              </a:rPr>
              <a:t>Chain of Responsibility Pattern</a:t>
            </a:r>
            <a:endParaRPr sz="1600">
              <a:solidFill>
                <a:srgbClr val="188038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b="1" lang="en" sz="1600"/>
              <a:t>Application Layer</a:t>
            </a:r>
            <a:br>
              <a:rPr b="1" lang="en" sz="1600"/>
            </a:br>
            <a:r>
              <a:rPr lang="en" sz="1600"/>
              <a:t> → Order state changes (State: </a:t>
            </a:r>
            <a:r>
              <a:rPr i="1" lang="en" sz="1600"/>
              <a:t>Pending</a:t>
            </a:r>
            <a:r>
              <a:rPr lang="en" sz="1600"/>
              <a:t>) → </a:t>
            </a:r>
            <a:r>
              <a:rPr lang="en" sz="1600">
                <a:solidFill>
                  <a:srgbClr val="188038"/>
                </a:solidFill>
              </a:rPr>
              <a:t>Observer/PubSub pattern</a:t>
            </a:r>
            <a:endParaRPr sz="1600">
              <a:solidFill>
                <a:srgbClr val="188038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b="1" lang="en" sz="1600"/>
              <a:t>Data Layer</a:t>
            </a:r>
            <a:br>
              <a:rPr b="1" lang="en" sz="1600"/>
            </a:br>
            <a:r>
              <a:rPr lang="en" sz="1600"/>
              <a:t> → Order details saved in DB → </a:t>
            </a:r>
            <a:r>
              <a:rPr lang="en" sz="1600">
                <a:solidFill>
                  <a:srgbClr val="188038"/>
                </a:solidFill>
              </a:rPr>
              <a:t>Repository Pattern</a:t>
            </a:r>
            <a:endParaRPr sz="1600">
              <a:solidFill>
                <a:srgbClr val="188038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AutoNum type="arabicPeriod"/>
            </a:pPr>
            <a:r>
              <a:rPr b="1" lang="en" sz="1600"/>
              <a:t>Infrastructure Layer</a:t>
            </a:r>
            <a:br>
              <a:rPr b="1" lang="en" sz="1600"/>
            </a:br>
            <a:r>
              <a:rPr lang="en" sz="1600"/>
              <a:t> → Logs written → </a:t>
            </a:r>
            <a:r>
              <a:rPr lang="en" sz="1600">
                <a:solidFill>
                  <a:srgbClr val="188038"/>
                </a:solidFill>
              </a:rPr>
              <a:t>Singleton pattern</a:t>
            </a:r>
            <a:endParaRPr sz="1600">
              <a:solidFill>
                <a:srgbClr val="188038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